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9" d="100"/>
          <a:sy n="89" d="100"/>
        </p:scale>
        <p:origin x="-180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27AAAE-4963-E747-AFA4-3C50BECADE3B}" type="datetimeFigureOut">
              <a:rPr lang="en-US" smtClean="0"/>
              <a:t>6/23/18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15A3DC-1295-7842-82F7-3B6B7A8A69C4}" type="slidenum">
              <a:rPr lang="en-US" smtClean="0"/>
              <a:t>‹#›</a:t>
            </a:fld>
            <a:endParaRPr lang="en-US"/>
          </a:p>
        </p:txBody>
      </p:sp>
    </p:spTree>
    <p:extLst>
      <p:ext uri="{BB962C8B-B14F-4D97-AF65-F5344CB8AC3E}">
        <p14:creationId xmlns:p14="http://schemas.microsoft.com/office/powerpoint/2010/main" val="415929167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ln>
            <a:miter lim="800000"/>
            <a:headEnd/>
            <a:tailEnd/>
          </a:ln>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3D19D28C-861B-4406-AEE7-A8F22805C0AE}" type="slidenum">
              <a:rPr lang="en-US" sz="1200">
                <a:latin typeface="Calibri" pitchFamily="34" charset="0"/>
              </a:rPr>
              <a:pPr eaLnBrk="1" hangingPunct="1"/>
              <a:t>3</a:t>
            </a:fld>
            <a:endParaRPr lang="en-US" sz="1200">
              <a:latin typeface="Calibri" pitchFamily="34" charset="0"/>
            </a:endParaRPr>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smtClean="0">
                <a:ea typeface="ＭＳ Ｐゴシック" pitchFamily="34" charset="-128"/>
              </a:rPr>
              <a:t>Derrida (1979: 99-100), for example, treats story more in terms of their reflexivity web of story to other stories.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E23F97-2D89-C442-9862-9C883650532E}" type="slidenum">
              <a:rPr lang="en-US" smtClean="0"/>
              <a:t>6</a:t>
            </a:fld>
            <a:endParaRPr lang="en-US"/>
          </a:p>
        </p:txBody>
      </p:sp>
    </p:spTree>
    <p:extLst>
      <p:ext uri="{BB962C8B-B14F-4D97-AF65-F5344CB8AC3E}">
        <p14:creationId xmlns:p14="http://schemas.microsoft.com/office/powerpoint/2010/main" val="51090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1.INDIRECT </a:t>
            </a:r>
            <a:r>
              <a:rPr lang="en-US" baseline="0" dirty="0" smtClean="0"/>
              <a:t> Give a ‘story-stem’ and ask partner to complete the story, what do you imagine happened next?</a:t>
            </a:r>
          </a:p>
          <a:p>
            <a:r>
              <a:rPr lang="en-US" baseline="0" dirty="0" smtClean="0"/>
              <a:t>2. INCLUSIVE </a:t>
            </a:r>
            <a:r>
              <a:rPr lang="mr-IN" baseline="0" dirty="0" smtClean="0"/>
              <a:t>–</a:t>
            </a:r>
            <a:r>
              <a:rPr lang="en-US" baseline="0" dirty="0" smtClean="0"/>
              <a:t> Include non-human characters in your story They send meta message about Natural world</a:t>
            </a:r>
          </a:p>
          <a:p>
            <a:r>
              <a:rPr lang="en-US" baseline="0" dirty="0" smtClean="0"/>
              <a:t>3. INCOMPLE </a:t>
            </a:r>
            <a:r>
              <a:rPr lang="mr-IN" baseline="0" dirty="0" smtClean="0"/>
              <a:t>–</a:t>
            </a:r>
            <a:r>
              <a:rPr lang="en-US" baseline="0" dirty="0" smtClean="0"/>
              <a:t> Tell it terse so the partner fills in the blanks with taken-for-granted assumptions</a:t>
            </a:r>
          </a:p>
          <a:p>
            <a:r>
              <a:rPr lang="en-US" baseline="0" dirty="0" smtClean="0"/>
              <a:t>4. IN CONTEXT </a:t>
            </a:r>
            <a:r>
              <a:rPr lang="mr-IN" baseline="0" dirty="0" smtClean="0"/>
              <a:t>–</a:t>
            </a:r>
            <a:r>
              <a:rPr lang="en-US" baseline="0" dirty="0" smtClean="0"/>
              <a:t> Partner needs to explore the context of the story to discover learning principles/lessons</a:t>
            </a:r>
          </a:p>
          <a:p>
            <a:r>
              <a:rPr lang="en-US" baseline="0" dirty="0" smtClean="0"/>
              <a:t>5. INQUIRING </a:t>
            </a:r>
            <a:r>
              <a:rPr lang="mr-IN" baseline="0" dirty="0" smtClean="0"/>
              <a:t>–</a:t>
            </a:r>
            <a:r>
              <a:rPr lang="en-US" baseline="0" dirty="0" smtClean="0"/>
              <a:t> Story-teller, ask partner ‘what is the moral of this story’ rather than just telling it. </a:t>
            </a:r>
            <a:endParaRPr lang="en-US" dirty="0"/>
          </a:p>
        </p:txBody>
      </p:sp>
      <p:sp>
        <p:nvSpPr>
          <p:cNvPr id="4" name="Slide Number Placeholder 3"/>
          <p:cNvSpPr>
            <a:spLocks noGrp="1"/>
          </p:cNvSpPr>
          <p:nvPr>
            <p:ph type="sldNum" sz="quarter" idx="10"/>
          </p:nvPr>
        </p:nvSpPr>
        <p:spPr/>
        <p:txBody>
          <a:bodyPr/>
          <a:lstStyle/>
          <a:p>
            <a:fld id="{6AE23F97-2D89-C442-9862-9C883650532E}" type="slidenum">
              <a:rPr lang="en-US" smtClean="0"/>
              <a:t>9</a:t>
            </a:fld>
            <a:endParaRPr lang="en-US"/>
          </a:p>
        </p:txBody>
      </p:sp>
    </p:spTree>
    <p:extLst>
      <p:ext uri="{BB962C8B-B14F-4D97-AF65-F5344CB8AC3E}">
        <p14:creationId xmlns:p14="http://schemas.microsoft.com/office/powerpoint/2010/main" val="3697253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6/23/18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1198088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6/23/18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1278724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6/23/18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3806622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6/23/18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960907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C3F878-F5E8-489B-AC8A-64F2A7E22C28}" type="datetimeFigureOut">
              <a:rPr lang="en-US" smtClean="0"/>
              <a:pPr/>
              <a:t>6/23/18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2748616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C3F878-F5E8-489B-AC8A-64F2A7E22C28}" type="datetimeFigureOut">
              <a:rPr lang="en-US" smtClean="0"/>
              <a:pPr/>
              <a:t>6/23/18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640508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C3F878-F5E8-489B-AC8A-64F2A7E22C28}" type="datetimeFigureOut">
              <a:rPr lang="en-US" smtClean="0"/>
              <a:pPr/>
              <a:t>6/23/18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2828866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C3F878-F5E8-489B-AC8A-64F2A7E22C28}" type="datetimeFigureOut">
              <a:rPr lang="en-US" smtClean="0"/>
              <a:pPr/>
              <a:t>6/23/18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1407648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C3F878-F5E8-489B-AC8A-64F2A7E22C28}" type="datetimeFigureOut">
              <a:rPr lang="en-US" smtClean="0"/>
              <a:pPr/>
              <a:t>6/23/18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3194566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C3F878-F5E8-489B-AC8A-64F2A7E22C28}" type="datetimeFigureOut">
              <a:rPr lang="en-US" smtClean="0"/>
              <a:pPr/>
              <a:t>6/23/18</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3605311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C3F878-F5E8-489B-AC8A-64F2A7E22C28}" type="datetimeFigureOut">
              <a:rPr lang="en-US" smtClean="0"/>
              <a:pPr/>
              <a:t>6/23/18</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152731564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C3F878-F5E8-489B-AC8A-64F2A7E22C28}" type="datetimeFigureOut">
              <a:rPr lang="en-US" smtClean="0"/>
              <a:pPr/>
              <a:t>6/23/18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1FC063-5EA9-49AF-AFAF-D68C9E82B23B}" type="slidenum">
              <a:rPr lang="en-US" smtClean="0"/>
              <a:pPr/>
              <a:t>‹#›</a:t>
            </a:fld>
            <a:endParaRPr lang="en-US" dirty="0"/>
          </a:p>
        </p:txBody>
      </p:sp>
    </p:spTree>
    <p:extLst>
      <p:ext uri="{BB962C8B-B14F-4D97-AF65-F5344CB8AC3E}">
        <p14:creationId xmlns:p14="http://schemas.microsoft.com/office/powerpoint/2010/main" val="1666696576"/>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1515"/>
            <a:ext cx="7772400" cy="2458936"/>
          </a:xfrm>
        </p:spPr>
        <p:txBody>
          <a:bodyPr>
            <a:normAutofit/>
          </a:bodyPr>
          <a:lstStyle/>
          <a:p>
            <a:r>
              <a:rPr lang="en-US" dirty="0" smtClean="0"/>
              <a:t>IWOK </a:t>
            </a:r>
            <a:r>
              <a:rPr lang="mr-IN" dirty="0" smtClean="0"/>
              <a:t>–</a:t>
            </a:r>
            <a:r>
              <a:rPr lang="en-US" dirty="0" smtClean="0"/>
              <a:t> Indigenous Ways of Knowing in Living Story Webs of Leadership &amp; Society</a:t>
            </a:r>
            <a:endParaRPr lang="en-US" dirty="0"/>
          </a:p>
        </p:txBody>
      </p:sp>
      <p:sp>
        <p:nvSpPr>
          <p:cNvPr id="3" name="Subtitle 2"/>
          <p:cNvSpPr>
            <a:spLocks noGrp="1"/>
          </p:cNvSpPr>
          <p:nvPr>
            <p:ph type="subTitle" idx="1"/>
          </p:nvPr>
        </p:nvSpPr>
        <p:spPr/>
        <p:txBody>
          <a:bodyPr/>
          <a:lstStyle/>
          <a:p>
            <a:r>
              <a:rPr lang="en-US" dirty="0" smtClean="0"/>
              <a:t>David M. Boje</a:t>
            </a:r>
          </a:p>
          <a:p>
            <a:r>
              <a:rPr lang="en-US" dirty="0" smtClean="0"/>
              <a:t>June 23 2018</a:t>
            </a:r>
            <a:endParaRPr lang="en-US" dirty="0"/>
          </a:p>
        </p:txBody>
      </p:sp>
    </p:spTree>
    <p:extLst>
      <p:ext uri="{BB962C8B-B14F-4D97-AF65-F5344CB8AC3E}">
        <p14:creationId xmlns:p14="http://schemas.microsoft.com/office/powerpoint/2010/main" val="3087608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Debrief Living Story Conversations</a:t>
            </a:r>
            <a:endParaRPr lang="en-US" dirty="0"/>
          </a:p>
        </p:txBody>
      </p:sp>
      <p:sp>
        <p:nvSpPr>
          <p:cNvPr id="3" name="Content Placeholder 2"/>
          <p:cNvSpPr>
            <a:spLocks noGrp="1"/>
          </p:cNvSpPr>
          <p:nvPr>
            <p:ph sz="half" idx="1"/>
          </p:nvPr>
        </p:nvSpPr>
        <p:spPr/>
        <p:txBody>
          <a:bodyPr/>
          <a:lstStyle/>
          <a:p>
            <a:pPr marL="0" indent="0">
              <a:buNone/>
            </a:pPr>
            <a:r>
              <a:rPr lang="en-US" dirty="0" smtClean="0"/>
              <a:t>LIST ADVANTAGES</a:t>
            </a:r>
          </a:p>
          <a:p>
            <a:pPr marL="0" indent="0">
              <a:buNone/>
            </a:pPr>
            <a:r>
              <a:rPr lang="en-US" dirty="0" smtClean="0"/>
              <a:t>1.</a:t>
            </a:r>
          </a:p>
          <a:p>
            <a:pPr marL="0" indent="0">
              <a:buNone/>
            </a:pPr>
            <a:r>
              <a:rPr lang="en-US" dirty="0" smtClean="0"/>
              <a:t>2.</a:t>
            </a:r>
          </a:p>
          <a:p>
            <a:pPr marL="0" indent="0">
              <a:buNone/>
            </a:pPr>
            <a:r>
              <a:rPr lang="en-US" dirty="0" smtClean="0"/>
              <a:t>3.</a:t>
            </a:r>
          </a:p>
          <a:p>
            <a:pPr marL="0" indent="0">
              <a:buNone/>
            </a:pPr>
            <a:r>
              <a:rPr lang="en-US" dirty="0" smtClean="0"/>
              <a:t>4.	</a:t>
            </a:r>
            <a:endParaRPr lang="en-US" dirty="0"/>
          </a:p>
        </p:txBody>
      </p:sp>
      <p:sp>
        <p:nvSpPr>
          <p:cNvPr id="4" name="Content Placeholder 3"/>
          <p:cNvSpPr>
            <a:spLocks noGrp="1"/>
          </p:cNvSpPr>
          <p:nvPr>
            <p:ph sz="half" idx="2"/>
          </p:nvPr>
        </p:nvSpPr>
        <p:spPr>
          <a:xfrm>
            <a:off x="4648200" y="1673352"/>
            <a:ext cx="4241800" cy="4718304"/>
          </a:xfrm>
        </p:spPr>
        <p:txBody>
          <a:bodyPr/>
          <a:lstStyle/>
          <a:p>
            <a:pPr marL="0" indent="0">
              <a:buNone/>
            </a:pPr>
            <a:r>
              <a:rPr lang="en-US" dirty="0" smtClean="0"/>
              <a:t>LIST DISADVANTAGES</a:t>
            </a:r>
          </a:p>
          <a:p>
            <a:pPr marL="0" indent="0">
              <a:buNone/>
            </a:pPr>
            <a:r>
              <a:rPr lang="en-US" dirty="0" smtClean="0"/>
              <a:t>1.</a:t>
            </a:r>
          </a:p>
          <a:p>
            <a:pPr marL="0" indent="0">
              <a:buNone/>
            </a:pPr>
            <a:r>
              <a:rPr lang="en-US" dirty="0" smtClean="0"/>
              <a:t>2.</a:t>
            </a:r>
          </a:p>
          <a:p>
            <a:pPr marL="0" indent="0">
              <a:buNone/>
            </a:pPr>
            <a:r>
              <a:rPr lang="en-US" dirty="0" smtClean="0"/>
              <a:t>3.</a:t>
            </a:r>
          </a:p>
          <a:p>
            <a:pPr marL="0" indent="0">
              <a:buNone/>
            </a:pPr>
            <a:r>
              <a:rPr lang="en-US" dirty="0" smtClean="0"/>
              <a:t>4.</a:t>
            </a:r>
            <a:endParaRPr lang="en-US" dirty="0"/>
          </a:p>
        </p:txBody>
      </p:sp>
      <p:sp>
        <p:nvSpPr>
          <p:cNvPr id="5" name="Slide Number Placeholder 4"/>
          <p:cNvSpPr>
            <a:spLocks noGrp="1"/>
          </p:cNvSpPr>
          <p:nvPr>
            <p:ph type="sldNum" sz="quarter" idx="12"/>
          </p:nvPr>
        </p:nvSpPr>
        <p:spPr/>
        <p:txBody>
          <a:bodyPr/>
          <a:lstStyle/>
          <a:p>
            <a:fld id="{D12AA694-00EB-4F4B-AABB-6F50FB178914}" type="slidenum">
              <a:rPr lang="en-US" smtClean="0"/>
              <a:t>10</a:t>
            </a:fld>
            <a:endParaRPr lang="en-US"/>
          </a:p>
        </p:txBody>
      </p:sp>
    </p:spTree>
    <p:extLst>
      <p:ext uri="{BB962C8B-B14F-4D97-AF65-F5344CB8AC3E}">
        <p14:creationId xmlns:p14="http://schemas.microsoft.com/office/powerpoint/2010/main" val="103838762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533399"/>
            <a:ext cx="8970210" cy="1645653"/>
          </a:xfrm>
        </p:spPr>
        <p:txBody>
          <a:bodyPr>
            <a:normAutofit fontScale="90000"/>
          </a:bodyPr>
          <a:lstStyle/>
          <a:p>
            <a:r>
              <a:rPr lang="en-US" dirty="0" smtClean="0"/>
              <a:t>Antenarrative Process Paradigm is Betwixt &amp; Between IWOK Living Story Webs &amp; WWOK Dominant Narrative-Counternarrative</a:t>
            </a:r>
            <a:endParaRPr lang="en-US" dirty="0"/>
          </a:p>
        </p:txBody>
      </p:sp>
      <p:sp>
        <p:nvSpPr>
          <p:cNvPr id="4" name="Slide Number Placeholder 3"/>
          <p:cNvSpPr>
            <a:spLocks noGrp="1"/>
          </p:cNvSpPr>
          <p:nvPr>
            <p:ph type="sldNum" sz="quarter" idx="12"/>
          </p:nvPr>
        </p:nvSpPr>
        <p:spPr/>
        <p:txBody>
          <a:bodyPr/>
          <a:lstStyle/>
          <a:p>
            <a:fld id="{D12AA694-00EB-4F4B-AABB-6F50FB178914}" type="slidenum">
              <a:rPr lang="en-US" smtClean="0"/>
              <a:t>11</a:t>
            </a:fld>
            <a:endParaRPr lang="en-US"/>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0" y="2156141"/>
            <a:ext cx="9143999" cy="4554805"/>
          </a:xfrm>
          <a:prstGeom prst="rect">
            <a:avLst/>
          </a:prstGeom>
          <a:noFill/>
          <a:ln>
            <a:noFill/>
          </a:ln>
        </p:spPr>
      </p:pic>
    </p:spTree>
    <p:extLst>
      <p:ext uri="{BB962C8B-B14F-4D97-AF65-F5344CB8AC3E}">
        <p14:creationId xmlns:p14="http://schemas.microsoft.com/office/powerpoint/2010/main" val="310434061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399"/>
            <a:ext cx="8229600" cy="1675519"/>
          </a:xfrm>
        </p:spPr>
        <p:txBody>
          <a:bodyPr>
            <a:normAutofit fontScale="90000"/>
          </a:bodyPr>
          <a:lstStyle/>
          <a:p>
            <a:r>
              <a:rPr lang="en-US" dirty="0" smtClean="0"/>
              <a:t>IWOK </a:t>
            </a:r>
            <a:r>
              <a:rPr lang="mr-IN" dirty="0" smtClean="0"/>
              <a:t>–</a:t>
            </a:r>
            <a:r>
              <a:rPr lang="en-US" dirty="0" smtClean="0"/>
              <a:t> Indigenous Ways of Knowing in Living Story Webs of Relations to Family, Community, &amp; Earth</a:t>
            </a:r>
            <a:endParaRPr lang="en-US" dirty="0"/>
          </a:p>
        </p:txBody>
      </p:sp>
      <p:sp>
        <p:nvSpPr>
          <p:cNvPr id="3" name="Slide Number Placeholder 2"/>
          <p:cNvSpPr>
            <a:spLocks noGrp="1"/>
          </p:cNvSpPr>
          <p:nvPr>
            <p:ph type="sldNum" sz="quarter" idx="12"/>
          </p:nvPr>
        </p:nvSpPr>
        <p:spPr/>
        <p:txBody>
          <a:bodyPr/>
          <a:lstStyle/>
          <a:p>
            <a:fld id="{D12AA694-00EB-4F4B-AABB-6F50FB178914}" type="slidenum">
              <a:rPr lang="en-US" smtClean="0"/>
              <a:t>2</a:t>
            </a:fld>
            <a:endParaRPr lang="en-US"/>
          </a:p>
        </p:txBody>
      </p:sp>
      <p:pic>
        <p:nvPicPr>
          <p:cNvPr id="5" name="Picture 4"/>
          <p:cNvPicPr>
            <a:picLocks noChangeAspect="1"/>
          </p:cNvPicPr>
          <p:nvPr/>
        </p:nvPicPr>
        <p:blipFill>
          <a:blip r:embed="rId2"/>
          <a:stretch>
            <a:fillRect/>
          </a:stretch>
        </p:blipFill>
        <p:spPr>
          <a:xfrm>
            <a:off x="6199841" y="2469559"/>
            <a:ext cx="2840318" cy="4256212"/>
          </a:xfrm>
          <a:prstGeom prst="rect">
            <a:avLst/>
          </a:prstGeom>
        </p:spPr>
      </p:pic>
      <p:sp>
        <p:nvSpPr>
          <p:cNvPr id="6" name="Title 1"/>
          <p:cNvSpPr txBox="1">
            <a:spLocks/>
          </p:cNvSpPr>
          <p:nvPr/>
        </p:nvSpPr>
        <p:spPr>
          <a:xfrm>
            <a:off x="151854" y="3571198"/>
            <a:ext cx="5853263" cy="2531475"/>
          </a:xfrm>
          <a:prstGeom prst="rect">
            <a:avLst/>
          </a:prstGeom>
        </p:spPr>
        <p:txBody>
          <a:bodyPr vert="horz" lIns="91440" tIns="45720" rIns="91440" bIns="45720" rtlCol="0" anchor="ctr">
            <a:normAutofit fontScale="975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endParaRPr lang="en-US" dirty="0">
              <a:solidFill>
                <a:schemeClr val="tx1"/>
              </a:solidFill>
            </a:endParaRPr>
          </a:p>
        </p:txBody>
      </p:sp>
      <p:sp>
        <p:nvSpPr>
          <p:cNvPr id="7" name="Title 1"/>
          <p:cNvSpPr txBox="1">
            <a:spLocks/>
          </p:cNvSpPr>
          <p:nvPr/>
        </p:nvSpPr>
        <p:spPr>
          <a:xfrm>
            <a:off x="151854" y="2208918"/>
            <a:ext cx="6047987" cy="4516854"/>
          </a:xfrm>
          <a:prstGeom prst="rect">
            <a:avLst/>
          </a:prstGeom>
        </p:spPr>
        <p:txBody>
          <a:bodyPr vert="horz" lIns="91440" tIns="45720" rIns="91440" bIns="45720" rtlCol="0" anchor="ctr">
            <a:normAutofit fontScale="75000" lnSpcReduction="2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marL="742950" indent="-742950">
              <a:buFont typeface="+mj-lt"/>
              <a:buAutoNum type="arabicPeriod"/>
            </a:pPr>
            <a:r>
              <a:rPr lang="en-US" dirty="0" smtClean="0">
                <a:solidFill>
                  <a:srgbClr val="292934"/>
                </a:solidFill>
              </a:rPr>
              <a:t>Relationships are the end in themselves</a:t>
            </a:r>
          </a:p>
          <a:p>
            <a:pPr marL="742950" indent="-742950">
              <a:buFont typeface="+mj-lt"/>
              <a:buAutoNum type="arabicPeriod"/>
            </a:pPr>
            <a:r>
              <a:rPr lang="en-US" dirty="0" smtClean="0">
                <a:solidFill>
                  <a:srgbClr val="292934"/>
                </a:solidFill>
              </a:rPr>
              <a:t>Gifting is valued more highly</a:t>
            </a:r>
          </a:p>
          <a:p>
            <a:pPr marL="742950" indent="-742950">
              <a:buFont typeface="+mj-lt"/>
              <a:buAutoNum type="arabicPeriod"/>
            </a:pPr>
            <a:r>
              <a:rPr lang="en-US" dirty="0" smtClean="0">
                <a:solidFill>
                  <a:srgbClr val="292934"/>
                </a:solidFill>
              </a:rPr>
              <a:t>Egalitarianism is preferred</a:t>
            </a:r>
          </a:p>
          <a:p>
            <a:pPr marL="742950" indent="-742950">
              <a:buFont typeface="+mj-lt"/>
              <a:buAutoNum type="arabicPeriod"/>
            </a:pPr>
            <a:r>
              <a:rPr lang="en-US" dirty="0" smtClean="0">
                <a:solidFill>
                  <a:srgbClr val="292934"/>
                </a:solidFill>
              </a:rPr>
              <a:t>Non-acquisitiveness valued,  not greed</a:t>
            </a:r>
          </a:p>
          <a:p>
            <a:pPr marL="742950" indent="-742950">
              <a:buFont typeface="+mj-lt"/>
              <a:buAutoNum type="arabicPeriod"/>
            </a:pPr>
            <a:r>
              <a:rPr lang="en-US" dirty="0" smtClean="0">
                <a:solidFill>
                  <a:srgbClr val="292934"/>
                </a:solidFill>
              </a:rPr>
              <a:t>Usefulness or access to use is valued</a:t>
            </a:r>
          </a:p>
          <a:p>
            <a:pPr marL="742950" indent="-742950">
              <a:buFont typeface="+mj-lt"/>
              <a:buAutoNum type="arabicPeriod"/>
            </a:pPr>
            <a:r>
              <a:rPr lang="en-US" dirty="0" smtClean="0">
                <a:solidFill>
                  <a:srgbClr val="292934"/>
                </a:solidFill>
              </a:rPr>
              <a:t>Barter is what is needed</a:t>
            </a:r>
          </a:p>
          <a:p>
            <a:pPr marL="742950" indent="-742950">
              <a:buFont typeface="+mj-lt"/>
              <a:buAutoNum type="arabicPeriod"/>
            </a:pPr>
            <a:r>
              <a:rPr lang="en-US" dirty="0" smtClean="0">
                <a:solidFill>
                  <a:srgbClr val="292934"/>
                </a:solidFill>
              </a:rPr>
              <a:t>Trust and buyer trust valued</a:t>
            </a:r>
          </a:p>
          <a:p>
            <a:pPr marL="742950" indent="-742950">
              <a:buFont typeface="+mj-lt"/>
              <a:buAutoNum type="arabicPeriod"/>
            </a:pPr>
            <a:r>
              <a:rPr lang="en-US" dirty="0" smtClean="0">
                <a:solidFill>
                  <a:srgbClr val="292934"/>
                </a:solidFill>
              </a:rPr>
              <a:t>Disclosure is full and voluntary</a:t>
            </a:r>
            <a:endParaRPr lang="en-US" dirty="0">
              <a:solidFill>
                <a:srgbClr val="292934"/>
              </a:solidFill>
            </a:endParaRPr>
          </a:p>
        </p:txBody>
      </p:sp>
    </p:spTree>
    <p:extLst>
      <p:ext uri="{BB962C8B-B14F-4D97-AF65-F5344CB8AC3E}">
        <p14:creationId xmlns:p14="http://schemas.microsoft.com/office/powerpoint/2010/main" val="135860733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FF1C81DC-1DC1-427E-AD6E-82301A4C0B0A}" type="datetime1">
              <a:rPr lang="en-US" sz="1200">
                <a:solidFill>
                  <a:srgbClr val="898989"/>
                </a:solidFill>
                <a:latin typeface="Calibri" pitchFamily="34" charset="0"/>
              </a:rPr>
              <a:pPr eaLnBrk="1" hangingPunct="1"/>
              <a:t>6/23/18</a:t>
            </a:fld>
            <a:endParaRPr lang="en-US" sz="1200">
              <a:solidFill>
                <a:srgbClr val="898989"/>
              </a:solidFill>
              <a:latin typeface="Calibri" pitchFamily="34" charset="0"/>
            </a:endParaRPr>
          </a:p>
        </p:txBody>
      </p:sp>
      <p:sp>
        <p:nvSpPr>
          <p:cNvPr id="6" name="Footer Placeholder 4"/>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sz="1200">
                <a:solidFill>
                  <a:srgbClr val="898989"/>
                </a:solidFill>
                <a:latin typeface="Calibri" pitchFamily="34" charset="0"/>
              </a:rPr>
              <a:t>copyright STORI</a:t>
            </a:r>
          </a:p>
        </p:txBody>
      </p:sp>
      <p:sp>
        <p:nvSpPr>
          <p:cNvPr id="7" name="Slide Number Placeholder 5"/>
          <p:cNvSpPr>
            <a:spLocks noGrp="1"/>
          </p:cNvSpPr>
          <p:nvPr>
            <p:ph type="sldNum" sz="quarter" idx="12"/>
          </p:nvPr>
        </p:nvSpPr>
        <p:spPr/>
        <p:txBody>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FA04FAE0-0561-4E8A-BBA5-E188960DF80A}" type="slidenum">
              <a:rPr lang="en-US" sz="1200">
                <a:solidFill>
                  <a:srgbClr val="898989"/>
                </a:solidFill>
                <a:latin typeface="Calibri" pitchFamily="34" charset="0"/>
              </a:rPr>
              <a:pPr eaLnBrk="1" hangingPunct="1"/>
              <a:t>3</a:t>
            </a:fld>
            <a:endParaRPr lang="en-US" sz="1200">
              <a:solidFill>
                <a:srgbClr val="898989"/>
              </a:solidFill>
              <a:latin typeface="Calibri" pitchFamily="34" charset="0"/>
            </a:endParaRPr>
          </a:p>
        </p:txBody>
      </p:sp>
      <p:sp>
        <p:nvSpPr>
          <p:cNvPr id="31749" name="Rectangle 2"/>
          <p:cNvSpPr>
            <a:spLocks noGrp="1" noChangeArrowheads="1"/>
          </p:cNvSpPr>
          <p:nvPr>
            <p:ph type="title"/>
          </p:nvPr>
        </p:nvSpPr>
        <p:spPr>
          <a:xfrm>
            <a:off x="1676400" y="609600"/>
            <a:ext cx="7467600" cy="540084"/>
          </a:xfrm>
        </p:spPr>
        <p:txBody>
          <a:bodyPr>
            <a:normAutofit fontScale="90000"/>
          </a:bodyPr>
          <a:lstStyle/>
          <a:p>
            <a:pPr eaLnBrk="1" hangingPunct="1"/>
            <a:r>
              <a:rPr lang="en-US" sz="4000" b="1" dirty="0" smtClean="0">
                <a:ea typeface="ＭＳ Ｐゴシック" pitchFamily="34" charset="-128"/>
              </a:rPr>
              <a:t>Living Story is Reflexivity Webwork</a:t>
            </a:r>
          </a:p>
        </p:txBody>
      </p:sp>
      <p:pic>
        <p:nvPicPr>
          <p:cNvPr id="31751"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705" y="423043"/>
            <a:ext cx="1268789" cy="153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4"/>
          <a:stretch>
            <a:fillRect/>
          </a:stretch>
        </p:blipFill>
        <p:spPr>
          <a:xfrm>
            <a:off x="137705" y="3886073"/>
            <a:ext cx="8859027" cy="2986084"/>
          </a:xfrm>
          <a:prstGeom prst="rect">
            <a:avLst/>
          </a:prstGeom>
        </p:spPr>
      </p:pic>
      <p:sp>
        <p:nvSpPr>
          <p:cNvPr id="31750" name="Rectangle 3"/>
          <p:cNvSpPr>
            <a:spLocks noGrp="1" noChangeArrowheads="1"/>
          </p:cNvSpPr>
          <p:nvPr>
            <p:ph type="body" idx="1"/>
          </p:nvPr>
        </p:nvSpPr>
        <p:spPr>
          <a:xfrm>
            <a:off x="283410" y="1957868"/>
            <a:ext cx="8593222" cy="2027863"/>
          </a:xfrm>
        </p:spPr>
        <p:txBody>
          <a:bodyPr>
            <a:normAutofit fontScale="77500" lnSpcReduction="20000"/>
          </a:bodyPr>
          <a:lstStyle/>
          <a:p>
            <a:pPr eaLnBrk="1" hangingPunct="1">
              <a:buFontTx/>
              <a:buNone/>
            </a:pPr>
            <a:r>
              <a:rPr lang="en-US" dirty="0" smtClean="0">
                <a:latin typeface="Times New Roman" pitchFamily="18" charset="0"/>
                <a:ea typeface="ＭＳ Ｐゴシック" pitchFamily="34" charset="-128"/>
              </a:rPr>
              <a:t>“Each story is at once larger and smaller than itself, includes itself without including (or comprehending) itself, identifies with itself even as it remains utterly different…” (1979: 82).; Derrida </a:t>
            </a:r>
            <a:r>
              <a:rPr lang="en-US" dirty="0" smtClean="0">
                <a:ea typeface="ＭＳ Ｐゴシック" pitchFamily="34" charset="-128"/>
              </a:rPr>
              <a:t>, treats story more in terms of their reflexivity web of story to other stories (99-100).</a:t>
            </a:r>
            <a:endParaRPr lang="en-US" dirty="0" smtClean="0">
              <a:latin typeface="Times New Roman" pitchFamily="18" charset="0"/>
              <a:ea typeface="ＭＳ Ｐゴシック" pitchFamily="34" charset="-128"/>
            </a:endParaRPr>
          </a:p>
          <a:p>
            <a:pPr eaLnBrk="1" hangingPunct="1">
              <a:buFontTx/>
              <a:buNone/>
            </a:pPr>
            <a:endParaRPr lang="en-US" dirty="0" smtClean="0">
              <a:ea typeface="ＭＳ Ｐゴシック" pitchFamily="34" charset="-128"/>
            </a:endParaRPr>
          </a:p>
        </p:txBody>
      </p:sp>
      <p:sp>
        <p:nvSpPr>
          <p:cNvPr id="3" name="Rectangle 2"/>
          <p:cNvSpPr/>
          <p:nvPr/>
        </p:nvSpPr>
        <p:spPr>
          <a:xfrm>
            <a:off x="1898317" y="1290935"/>
            <a:ext cx="6510420" cy="646331"/>
          </a:xfrm>
          <a:prstGeom prst="rect">
            <a:avLst/>
          </a:prstGeom>
        </p:spPr>
        <p:txBody>
          <a:bodyPr wrap="square">
            <a:spAutoFit/>
          </a:bodyPr>
          <a:lstStyle/>
          <a:p>
            <a:r>
              <a:rPr lang="en-US" b="1" dirty="0">
                <a:solidFill>
                  <a:srgbClr val="FF0000"/>
                </a:solidFill>
              </a:rPr>
              <a:t>Indigenous Ways of Knowing (IWOK) Living Story Web Paradigm </a:t>
            </a:r>
            <a:r>
              <a:rPr lang="en-US" b="1" dirty="0">
                <a:solidFill>
                  <a:srgbClr val="FF0000"/>
                </a:solidFill>
                <a:sym typeface="Wingdings"/>
              </a:rPr>
              <a:t></a:t>
            </a:r>
            <a:r>
              <a:rPr lang="en-US" b="1" dirty="0">
                <a:solidFill>
                  <a:srgbClr val="FF0000"/>
                </a:solidFill>
              </a:rPr>
              <a:t> </a:t>
            </a:r>
            <a:r>
              <a:rPr lang="en-US" b="1" i="1" dirty="0">
                <a:solidFill>
                  <a:srgbClr val="FF0000"/>
                </a:solidFill>
              </a:rPr>
              <a:t>Kaupapa</a:t>
            </a:r>
            <a:r>
              <a:rPr lang="en-US" b="1" dirty="0">
                <a:solidFill>
                  <a:srgbClr val="FF0000"/>
                </a:solidFill>
              </a:rPr>
              <a:t> Māori [Method + Theory in Praxis]</a:t>
            </a:r>
          </a:p>
        </p:txBody>
      </p:sp>
    </p:spTree>
    <p:extLst>
      <p:ext uri="{BB962C8B-B14F-4D97-AF65-F5344CB8AC3E}">
        <p14:creationId xmlns:p14="http://schemas.microsoft.com/office/powerpoint/2010/main" val="241056760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514600" y="274638"/>
            <a:ext cx="6172200" cy="1143000"/>
          </a:xfrm>
        </p:spPr>
        <p:txBody>
          <a:bodyPr>
            <a:normAutofit fontScale="90000"/>
          </a:bodyPr>
          <a:lstStyle/>
          <a:p>
            <a:pPr eaLnBrk="1" hangingPunct="1"/>
            <a:r>
              <a:rPr lang="en-US" dirty="0" smtClean="0">
                <a:ea typeface="ＭＳ Ｐゴシック" pitchFamily="34" charset="-128"/>
              </a:rPr>
              <a:t>LIVING STORY IS MULTIPLICITY OF VOICES</a:t>
            </a:r>
          </a:p>
        </p:txBody>
      </p:sp>
      <p:sp>
        <p:nvSpPr>
          <p:cNvPr id="3" name="Content Placeholder 2"/>
          <p:cNvSpPr>
            <a:spLocks noGrp="1"/>
          </p:cNvSpPr>
          <p:nvPr>
            <p:ph idx="1"/>
          </p:nvPr>
        </p:nvSpPr>
        <p:spPr>
          <a:xfrm>
            <a:off x="457199" y="1905000"/>
            <a:ext cx="8554833" cy="4952999"/>
          </a:xfrm>
        </p:spPr>
        <p:txBody>
          <a:bodyPr>
            <a:normAutofit fontScale="92500" lnSpcReduction="10000"/>
          </a:bodyPr>
          <a:lstStyle/>
          <a:p>
            <a:pPr eaLnBrk="1" hangingPunct="1">
              <a:buFont typeface="Arial" pitchFamily="34" charset="0"/>
              <a:buNone/>
            </a:pPr>
            <a:r>
              <a:rPr lang="en-US" sz="3900" dirty="0" smtClean="0">
                <a:latin typeface="Times New Roman" pitchFamily="18" charset="0"/>
                <a:ea typeface="ＭＳ Ｐゴシック" pitchFamily="34" charset="-128"/>
              </a:rPr>
              <a:t>Dialogical manner of story is “The plurality of independent and unmerged voices and consciousness and the genuine polyphony of full-valued voices” (Bakhtin, 1973: 4).</a:t>
            </a:r>
            <a:endParaRPr lang="en-US" sz="3900" dirty="0">
              <a:latin typeface="Times New Roman" pitchFamily="18" charset="0"/>
              <a:ea typeface="ＭＳ Ｐゴシック" pitchFamily="34" charset="-128"/>
            </a:endParaRPr>
          </a:p>
          <a:p>
            <a:pPr>
              <a:buNone/>
            </a:pPr>
            <a:r>
              <a:rPr lang="en-US" sz="3200" dirty="0"/>
              <a:t>Story and narrative are different: “Dialogic manner of the story” (1981: 60); “Narrative genres are always enclosed in a solid an unshakable monological framework” (1973: 13); In</a:t>
            </a:r>
            <a:r>
              <a:rPr lang="en-US" sz="3200" b="1" dirty="0"/>
              <a:t> </a:t>
            </a:r>
            <a:r>
              <a:rPr lang="en-US" sz="3200" dirty="0"/>
              <a:t>dialogism there is a move beyond “systematic monological philosophical finalizedness”</a:t>
            </a:r>
          </a:p>
          <a:p>
            <a:pPr eaLnBrk="1" hangingPunct="1">
              <a:buFont typeface="Arial" pitchFamily="34" charset="0"/>
              <a:buNone/>
            </a:pPr>
            <a:endParaRPr lang="en-US" sz="4300" dirty="0" smtClean="0">
              <a:latin typeface="Times New Roman" pitchFamily="18" charset="0"/>
              <a:ea typeface="ＭＳ Ｐゴシック" pitchFamily="34" charset="-128"/>
            </a:endParaRPr>
          </a:p>
          <a:p>
            <a:pPr eaLnBrk="1" hangingPunct="1">
              <a:buFont typeface="Arial" pitchFamily="34" charset="0"/>
              <a:buNone/>
            </a:pPr>
            <a:endParaRPr lang="en-US" sz="2400" dirty="0" smtClean="0">
              <a:latin typeface="Times New Roman" pitchFamily="18" charset="0"/>
              <a:ea typeface="ＭＳ Ｐゴシック" pitchFamily="34" charset="-128"/>
            </a:endParaRPr>
          </a:p>
          <a:p>
            <a:pPr eaLnBrk="1" hangingPunct="1">
              <a:buFont typeface="Arial" pitchFamily="34" charset="0"/>
              <a:buNone/>
            </a:pPr>
            <a:endParaRPr lang="en-US" sz="2800" dirty="0" smtClean="0">
              <a:latin typeface="Times New Roman" pitchFamily="18" charset="0"/>
              <a:ea typeface="ＭＳ Ｐゴシック" pitchFamily="34" charset="-128"/>
            </a:endParaRPr>
          </a:p>
          <a:p>
            <a:pPr eaLnBrk="1" hangingPunct="1">
              <a:buFont typeface="Arial" pitchFamily="34" charset="0"/>
              <a:buNone/>
            </a:pPr>
            <a:endParaRPr lang="en-US" sz="2800" dirty="0" smtClean="0">
              <a:latin typeface="Times New Roman" pitchFamily="18" charset="0"/>
              <a:ea typeface="ＭＳ Ｐゴシック" pitchFamily="34" charset="-128"/>
            </a:endParaRPr>
          </a:p>
          <a:p>
            <a:pPr eaLnBrk="1" hangingPunct="1">
              <a:buFont typeface="Arial" pitchFamily="34" charset="0"/>
              <a:buNone/>
            </a:pPr>
            <a:endParaRPr lang="en-US" dirty="0" smtClean="0">
              <a:ea typeface="ＭＳ Ｐゴシック" pitchFamily="34" charset="-128"/>
            </a:endParaRPr>
          </a:p>
        </p:txBody>
      </p:sp>
      <p:pic>
        <p:nvPicPr>
          <p:cNvPr id="2867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4622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1711158" y="1284951"/>
            <a:ext cx="7300874" cy="646331"/>
          </a:xfrm>
          <a:prstGeom prst="rect">
            <a:avLst/>
          </a:prstGeom>
        </p:spPr>
        <p:txBody>
          <a:bodyPr wrap="square">
            <a:spAutoFit/>
          </a:bodyPr>
          <a:lstStyle/>
          <a:p>
            <a:r>
              <a:rPr lang="en-US" b="1" dirty="0">
                <a:solidFill>
                  <a:srgbClr val="FF0000"/>
                </a:solidFill>
              </a:rPr>
              <a:t>Indigenous Ways of Knowing (IWOK) Living Story Web Paradigm </a:t>
            </a:r>
            <a:r>
              <a:rPr lang="en-US" b="1" dirty="0">
                <a:solidFill>
                  <a:srgbClr val="FF0000"/>
                </a:solidFill>
                <a:sym typeface="Wingdings"/>
              </a:rPr>
              <a:t></a:t>
            </a:r>
            <a:r>
              <a:rPr lang="en-US" b="1" dirty="0">
                <a:solidFill>
                  <a:srgbClr val="FF0000"/>
                </a:solidFill>
              </a:rPr>
              <a:t> </a:t>
            </a:r>
            <a:r>
              <a:rPr lang="en-US" b="1" i="1" dirty="0">
                <a:solidFill>
                  <a:srgbClr val="FF0000"/>
                </a:solidFill>
              </a:rPr>
              <a:t>Kaupapa</a:t>
            </a:r>
            <a:r>
              <a:rPr lang="en-US" b="1" dirty="0">
                <a:solidFill>
                  <a:srgbClr val="FF0000"/>
                </a:solidFill>
              </a:rPr>
              <a:t> Māori [Method + Theory in Praxis]</a:t>
            </a:r>
          </a:p>
        </p:txBody>
      </p:sp>
    </p:spTree>
    <p:extLst>
      <p:ext uri="{BB962C8B-B14F-4D97-AF65-F5344CB8AC3E}">
        <p14:creationId xmlns:p14="http://schemas.microsoft.com/office/powerpoint/2010/main" val="173489680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Qualitative-Multiplicity of our Living Stories</a:t>
            </a:r>
            <a:endParaRPr lang="en-US" dirty="0"/>
          </a:p>
        </p:txBody>
      </p:sp>
      <p:pic>
        <p:nvPicPr>
          <p:cNvPr id="4" name="Picture 3"/>
          <p:cNvPicPr>
            <a:picLocks noChangeAspect="1"/>
          </p:cNvPicPr>
          <p:nvPr/>
        </p:nvPicPr>
        <p:blipFill>
          <a:blip r:embed="rId2"/>
          <a:stretch>
            <a:fillRect/>
          </a:stretch>
        </p:blipFill>
        <p:spPr>
          <a:xfrm>
            <a:off x="0" y="1676995"/>
            <a:ext cx="9144000" cy="5334000"/>
          </a:xfrm>
          <a:prstGeom prst="rect">
            <a:avLst/>
          </a:prstGeom>
        </p:spPr>
      </p:pic>
      <p:sp>
        <p:nvSpPr>
          <p:cNvPr id="5" name="Slide Number Placeholder 4"/>
          <p:cNvSpPr>
            <a:spLocks noGrp="1"/>
          </p:cNvSpPr>
          <p:nvPr>
            <p:ph type="sldNum" sz="quarter" idx="12"/>
          </p:nvPr>
        </p:nvSpPr>
        <p:spPr/>
        <p:txBody>
          <a:bodyPr/>
          <a:lstStyle/>
          <a:p>
            <a:fld id="{D12AA694-00EB-4F4B-AABB-6F50FB178914}" type="slidenum">
              <a:rPr lang="en-US" smtClean="0"/>
              <a:t>5</a:t>
            </a:fld>
            <a:endParaRPr lang="en-US"/>
          </a:p>
        </p:txBody>
      </p:sp>
      <p:sp>
        <p:nvSpPr>
          <p:cNvPr id="3" name="Rectangle 2"/>
          <p:cNvSpPr/>
          <p:nvPr/>
        </p:nvSpPr>
        <p:spPr>
          <a:xfrm>
            <a:off x="2050276" y="1524000"/>
            <a:ext cx="7093724" cy="1569660"/>
          </a:xfrm>
          <a:prstGeom prst="rect">
            <a:avLst/>
          </a:prstGeom>
        </p:spPr>
        <p:txBody>
          <a:bodyPr wrap="square">
            <a:spAutoFit/>
          </a:bodyPr>
          <a:lstStyle/>
          <a:p>
            <a:pPr>
              <a:buNone/>
            </a:pPr>
            <a:r>
              <a:rPr lang="en-US" sz="2400" b="1" i="1" dirty="0">
                <a:latin typeface="Times" pitchFamily="80" charset="0"/>
                <a:ea typeface="ＭＳ Ｐゴシック" pitchFamily="34" charset="-128"/>
              </a:rPr>
              <a:t>Living Story</a:t>
            </a:r>
            <a:r>
              <a:rPr lang="en-US" sz="2400" b="1" dirty="0">
                <a:latin typeface="Times" pitchFamily="80" charset="0"/>
                <a:ea typeface="ＭＳ Ｐゴシック" pitchFamily="34" charset="-128"/>
              </a:rPr>
              <a:t> </a:t>
            </a:r>
            <a:r>
              <a:rPr lang="en-US" sz="2400" dirty="0">
                <a:latin typeface="Times" pitchFamily="80" charset="0"/>
                <a:ea typeface="ＭＳ Ｐゴシック" pitchFamily="34" charset="-128"/>
              </a:rPr>
              <a:t>is unfolding present, in a </a:t>
            </a:r>
            <a:r>
              <a:rPr lang="en-US" sz="2400" b="1" i="1" dirty="0">
                <a:latin typeface="Times" pitchFamily="80" charset="0"/>
                <a:ea typeface="ＭＳ Ｐゴシック" pitchFamily="34" charset="-128"/>
              </a:rPr>
              <a:t>web of</a:t>
            </a:r>
            <a:r>
              <a:rPr lang="en-US" sz="2400" dirty="0">
                <a:latin typeface="Times" pitchFamily="80" charset="0"/>
                <a:ea typeface="ＭＳ Ｐゴシック" pitchFamily="34" charset="-128"/>
              </a:rPr>
              <a:t> </a:t>
            </a:r>
            <a:r>
              <a:rPr lang="en-US" sz="2400" b="1" i="1" dirty="0">
                <a:latin typeface="Times" pitchFamily="80" charset="0"/>
                <a:ea typeface="ＭＳ Ｐゴシック" pitchFamily="34" charset="-128"/>
              </a:rPr>
              <a:t>answerable spheres of relationship</a:t>
            </a:r>
            <a:r>
              <a:rPr lang="en-US" sz="2400" dirty="0">
                <a:latin typeface="Times" pitchFamily="80" charset="0"/>
                <a:ea typeface="ＭＳ Ｐゴシック" pitchFamily="34" charset="-128"/>
              </a:rPr>
              <a:t>: family, work, community, friendship, education, </a:t>
            </a:r>
            <a:r>
              <a:rPr lang="en-US" sz="2400" dirty="0" smtClean="0">
                <a:latin typeface="Times" pitchFamily="80" charset="0"/>
                <a:ea typeface="ＭＳ Ｐゴシック" pitchFamily="34" charset="-128"/>
              </a:rPr>
              <a:t>&amp; ecology </a:t>
            </a:r>
            <a:r>
              <a:rPr lang="en-US" sz="2400" dirty="0">
                <a:latin typeface="Times" pitchFamily="80" charset="0"/>
                <a:ea typeface="ＭＳ Ｐゴシック" pitchFamily="34" charset="-128"/>
              </a:rPr>
              <a:t>without beginning or end, just in the middle</a:t>
            </a:r>
            <a:r>
              <a:rPr lang="en-US" sz="2400" dirty="0"/>
              <a:t> </a:t>
            </a:r>
            <a:r>
              <a:rPr lang="en-US" dirty="0">
                <a:latin typeface="Times" pitchFamily="80" charset="0"/>
                <a:ea typeface="ＭＳ Ｐゴシック" pitchFamily="34" charset="-128"/>
              </a:rPr>
              <a:t>(Boje, </a:t>
            </a:r>
            <a:r>
              <a:rPr lang="en-US" dirty="0" smtClean="0">
                <a:latin typeface="Times" pitchFamily="80" charset="0"/>
                <a:ea typeface="ＭＳ Ｐゴシック" pitchFamily="34" charset="-128"/>
              </a:rPr>
              <a:t>2008, 2014, 2016)</a:t>
            </a:r>
            <a:endParaRPr lang="en-US" dirty="0"/>
          </a:p>
        </p:txBody>
      </p:sp>
    </p:spTree>
    <p:extLst>
      <p:ext uri="{BB962C8B-B14F-4D97-AF65-F5344CB8AC3E}">
        <p14:creationId xmlns:p14="http://schemas.microsoft.com/office/powerpoint/2010/main" val="282175547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6515100" y="3759200"/>
            <a:ext cx="2628900" cy="3098800"/>
          </a:xfrm>
          <a:prstGeom prst="rect">
            <a:avLst/>
          </a:prstGeom>
        </p:spPr>
      </p:pic>
      <p:sp>
        <p:nvSpPr>
          <p:cNvPr id="2" name="Title 1"/>
          <p:cNvSpPr>
            <a:spLocks noGrp="1"/>
          </p:cNvSpPr>
          <p:nvPr>
            <p:ph type="title"/>
          </p:nvPr>
        </p:nvSpPr>
        <p:spPr/>
        <p:txBody>
          <a:bodyPr>
            <a:normAutofit fontScale="90000"/>
          </a:bodyPr>
          <a:lstStyle/>
          <a:p>
            <a:r>
              <a:rPr lang="en-US" dirty="0" smtClean="0"/>
              <a:t>Living Story Example before you begin</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a:t>“Grandpa John told me endless stories about young men who had opportunities to live up to their names. One day, he said, ‘there was a young man named Looks Twice---really, he was more like a boy---who left his village alone to hunt, hoping to bring back some meat. He wanted to prove that he was a man. It was in the springtime. He went without a bow or a lance, and he killed a deer with his knife.’… ‘How did he kill the deer, Grandpa?’ I interrupted. ‘</a:t>
            </a:r>
            <a:r>
              <a:rPr lang="en-US" sz="3200" b="1" dirty="0"/>
              <a:t>You’d better figure that out,’ he said. ‘That’s what will make you a man</a:t>
            </a:r>
            <a:r>
              <a:rPr lang="en-US" dirty="0"/>
              <a:t>.’”  </a:t>
            </a:r>
            <a:r>
              <a:rPr lang="en-US" dirty="0" smtClean="0"/>
              <a:t>(Russell Means, in </a:t>
            </a:r>
            <a:r>
              <a:rPr lang="en-US" dirty="0" err="1" smtClean="0"/>
              <a:t>Fixico</a:t>
            </a:r>
            <a:r>
              <a:rPr lang="en-US" dirty="0" smtClean="0"/>
              <a:t>, p</a:t>
            </a:r>
            <a:r>
              <a:rPr lang="en-US" dirty="0"/>
              <a:t>. </a:t>
            </a:r>
            <a:r>
              <a:rPr lang="en-US" dirty="0" smtClean="0"/>
              <a:t>88, as cited in Rosile, 2016: 239).</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D12AA694-00EB-4F4B-AABB-6F50FB178914}" type="slidenum">
              <a:rPr lang="en-US" smtClean="0"/>
              <a:t>6</a:t>
            </a:fld>
            <a:endParaRPr lang="en-US"/>
          </a:p>
        </p:txBody>
      </p:sp>
    </p:spTree>
    <p:extLst>
      <p:ext uri="{BB962C8B-B14F-4D97-AF65-F5344CB8AC3E}">
        <p14:creationId xmlns:p14="http://schemas.microsoft.com/office/powerpoint/2010/main" val="227242942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was he supposed to be looking at?</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CONTEXT: What does ‘runs like a deer’ mean?</a:t>
            </a:r>
          </a:p>
          <a:p>
            <a:r>
              <a:rPr lang="en-US" dirty="0" smtClean="0"/>
              <a:t>1. How could LOOKS TWICE get close enough to kill a deer, if he is alone?</a:t>
            </a:r>
          </a:p>
          <a:p>
            <a:r>
              <a:rPr lang="en-US" dirty="0" smtClean="0"/>
              <a:t>2. What kind of deer would be that slow?</a:t>
            </a:r>
          </a:p>
          <a:p>
            <a:r>
              <a:rPr lang="en-US" dirty="0" smtClean="0"/>
              <a:t>3. In Spring, the rains flood the streams?</a:t>
            </a:r>
          </a:p>
          <a:p>
            <a:r>
              <a:rPr lang="en-US" dirty="0" smtClean="0"/>
              <a:t>4. If one hunts with others, then there are more pairs of eyes to see</a:t>
            </a:r>
          </a:p>
          <a:p>
            <a:r>
              <a:rPr lang="en-US" dirty="0" smtClean="0"/>
              <a:t>5. When something seems too good to be true</a:t>
            </a:r>
            <a:r>
              <a:rPr lang="mr-IN" dirty="0" smtClean="0"/>
              <a:t>…</a:t>
            </a:r>
            <a:endParaRPr lang="en-US" dirty="0" smtClean="0"/>
          </a:p>
          <a:p>
            <a:r>
              <a:rPr lang="en-US" dirty="0" smtClean="0"/>
              <a:t>6. If true, then is this INDIVIDUALISM the ways of TRIBAL COMMUNITY?</a:t>
            </a:r>
          </a:p>
          <a:p>
            <a:r>
              <a:rPr lang="en-US" dirty="0" smtClean="0"/>
              <a:t>7. What are the sustainability long-term effects of this kind of hunting? </a:t>
            </a:r>
          </a:p>
          <a:p>
            <a:r>
              <a:rPr lang="en-US" dirty="0" smtClean="0"/>
              <a:t>8. Many reasons why hunting alone is TABOO, a rule this young hunter broke</a:t>
            </a:r>
          </a:p>
          <a:p>
            <a:r>
              <a:rPr lang="en-US" dirty="0" smtClean="0"/>
              <a:t>9. When growing up others hear this story and by the time they are young adult, they know the CONTEXT of the living story lessons</a:t>
            </a:r>
            <a:endParaRPr lang="en-US" dirty="0"/>
          </a:p>
        </p:txBody>
      </p:sp>
      <p:sp>
        <p:nvSpPr>
          <p:cNvPr id="4" name="Slide Number Placeholder 3"/>
          <p:cNvSpPr>
            <a:spLocks noGrp="1"/>
          </p:cNvSpPr>
          <p:nvPr>
            <p:ph type="sldNum" sz="quarter" idx="12"/>
          </p:nvPr>
        </p:nvSpPr>
        <p:spPr/>
        <p:txBody>
          <a:bodyPr/>
          <a:lstStyle/>
          <a:p>
            <a:fld id="{D12AA694-00EB-4F4B-AABB-6F50FB178914}" type="slidenum">
              <a:rPr lang="en-US" smtClean="0"/>
              <a:t>7</a:t>
            </a:fld>
            <a:endParaRPr lang="en-US"/>
          </a:p>
        </p:txBody>
      </p:sp>
    </p:spTree>
    <p:extLst>
      <p:ext uri="{BB962C8B-B14F-4D97-AF65-F5344CB8AC3E}">
        <p14:creationId xmlns:p14="http://schemas.microsoft.com/office/powerpoint/2010/main" val="349607036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47472"/>
            <a:ext cx="9144000" cy="815581"/>
          </a:xfrm>
        </p:spPr>
        <p:txBody>
          <a:bodyPr>
            <a:noAutofit/>
          </a:bodyPr>
          <a:lstStyle/>
          <a:p>
            <a:r>
              <a:rPr lang="en-US" sz="2800" dirty="0"/>
              <a:t>Indigenous Ways of Knowing (IWOK) Living Story Web Paradigm </a:t>
            </a:r>
            <a:r>
              <a:rPr lang="en-US" sz="2800" dirty="0">
                <a:sym typeface="Wingdings"/>
              </a:rPr>
              <a:t></a:t>
            </a:r>
            <a:r>
              <a:rPr lang="en-US" sz="2800" dirty="0"/>
              <a:t> </a:t>
            </a:r>
            <a:r>
              <a:rPr lang="en-US" sz="2800" i="1" dirty="0"/>
              <a:t>Kaupapa</a:t>
            </a:r>
            <a:r>
              <a:rPr lang="en-US" sz="2800" dirty="0"/>
              <a:t> Māori [Method + Theory in Praxis</a:t>
            </a:r>
            <a:r>
              <a:rPr lang="en-US" sz="2800" dirty="0" smtClean="0"/>
              <a:t>]</a:t>
            </a:r>
            <a:endParaRPr lang="en-US" sz="2800" dirty="0"/>
          </a:p>
        </p:txBody>
      </p:sp>
      <p:sp>
        <p:nvSpPr>
          <p:cNvPr id="3" name="Content Placeholder 2"/>
          <p:cNvSpPr>
            <a:spLocks noGrp="1"/>
          </p:cNvSpPr>
          <p:nvPr>
            <p:ph sz="half" idx="1"/>
          </p:nvPr>
        </p:nvSpPr>
        <p:spPr/>
        <p:txBody>
          <a:bodyPr>
            <a:normAutofit fontScale="92500"/>
          </a:bodyPr>
          <a:lstStyle/>
          <a:p>
            <a:pPr marL="0" indent="0">
              <a:buNone/>
            </a:pPr>
            <a:r>
              <a:rPr lang="en-US" dirty="0"/>
              <a:t>TwoTrees 1997 &amp; 2000; Durie 2011; Rosile 2016, Pepion 2016; Cajete, </a:t>
            </a:r>
            <a:r>
              <a:rPr lang="en-US" dirty="0" smtClean="0"/>
              <a:t>2000, 2008, </a:t>
            </a:r>
            <a:r>
              <a:rPr lang="en-US" dirty="0"/>
              <a:t>&amp; 2016; Grayshield 2016; Humphries, 2016; </a:t>
            </a:r>
            <a:r>
              <a:rPr lang="en-US" dirty="0" smtClean="0"/>
              <a:t>L.T. Smith 1999, 2008</a:t>
            </a:r>
            <a:r>
              <a:rPr lang="en-US" dirty="0"/>
              <a:t>; </a:t>
            </a:r>
            <a:r>
              <a:rPr lang="en-US" dirty="0" smtClean="0"/>
              <a:t>G.H. Smith 2003; Tyler</a:t>
            </a:r>
            <a:r>
              <a:rPr lang="en-US" dirty="0"/>
              <a:t>, 2011; Deloria &amp; Wildcat </a:t>
            </a:r>
            <a:r>
              <a:rPr lang="en-US" dirty="0" smtClean="0"/>
              <a:t>2001; Hoskins &amp; Jones, 2017’ Paulo Friere's </a:t>
            </a:r>
            <a:r>
              <a:rPr lang="en-US" b="1" i="1" dirty="0" smtClean="0"/>
              <a:t>Pedagogy of the Oppressed</a:t>
            </a:r>
            <a:endParaRPr lang="en-US" b="1" i="1" dirty="0"/>
          </a:p>
        </p:txBody>
      </p:sp>
      <p:sp>
        <p:nvSpPr>
          <p:cNvPr id="4" name="Content Placeholder 3"/>
          <p:cNvSpPr>
            <a:spLocks noGrp="1"/>
          </p:cNvSpPr>
          <p:nvPr>
            <p:ph sz="half" idx="2"/>
          </p:nvPr>
        </p:nvSpPr>
        <p:spPr>
          <a:xfrm>
            <a:off x="4648200" y="1673352"/>
            <a:ext cx="4038600" cy="4315701"/>
          </a:xfrm>
        </p:spPr>
        <p:txBody>
          <a:bodyPr>
            <a:normAutofit fontScale="92500"/>
          </a:bodyPr>
          <a:lstStyle/>
          <a:p>
            <a:pPr marL="0" indent="0">
              <a:buNone/>
            </a:pPr>
            <a:r>
              <a:rPr lang="en-US" dirty="0"/>
              <a:t>Living stories have place, time, and ‘mind’ of aliveness; Living story is never alone, is always in the middle without beginning or end; and always points to another and yet another living story in the webwork of relationality of IWOK</a:t>
            </a:r>
          </a:p>
          <a:p>
            <a:pPr marL="0" indent="0">
              <a:buNone/>
            </a:pPr>
            <a:endParaRPr lang="en-US" dirty="0"/>
          </a:p>
        </p:txBody>
      </p:sp>
      <p:sp>
        <p:nvSpPr>
          <p:cNvPr id="5" name="Slide Number Placeholder 4"/>
          <p:cNvSpPr>
            <a:spLocks noGrp="1"/>
          </p:cNvSpPr>
          <p:nvPr>
            <p:ph type="sldNum" sz="quarter" idx="12"/>
          </p:nvPr>
        </p:nvSpPr>
        <p:spPr/>
        <p:txBody>
          <a:bodyPr/>
          <a:lstStyle/>
          <a:p>
            <a:fld id="{D12AA694-00EB-4F4B-AABB-6F50FB178914}" type="slidenum">
              <a:rPr lang="en-US" smtClean="0"/>
              <a:t>8</a:t>
            </a:fld>
            <a:endParaRPr lang="en-US"/>
          </a:p>
        </p:txBody>
      </p:sp>
    </p:spTree>
    <p:extLst>
      <p:ext uri="{BB962C8B-B14F-4D97-AF65-F5344CB8AC3E}">
        <p14:creationId xmlns:p14="http://schemas.microsoft.com/office/powerpoint/2010/main" val="13221085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653893"/>
          </a:xfrm>
        </p:spPr>
        <p:txBody>
          <a:bodyPr>
            <a:noAutofit/>
          </a:bodyPr>
          <a:lstStyle/>
          <a:p>
            <a:r>
              <a:rPr lang="en-US" sz="2400" dirty="0" smtClean="0"/>
              <a:t>EXERCISE 3: Indigenous </a:t>
            </a:r>
            <a:r>
              <a:rPr lang="en-US" sz="2400" dirty="0"/>
              <a:t>Ways of Knowing (IWOK) Living Story Web Paradigm </a:t>
            </a:r>
            <a:r>
              <a:rPr lang="en-US" sz="2400" dirty="0">
                <a:sym typeface="Wingdings"/>
              </a:rPr>
              <a:t></a:t>
            </a:r>
            <a:r>
              <a:rPr lang="en-US" sz="2400" dirty="0"/>
              <a:t> </a:t>
            </a:r>
            <a:r>
              <a:rPr lang="en-US" sz="2400" i="1" dirty="0"/>
              <a:t>Kaupapa</a:t>
            </a:r>
            <a:r>
              <a:rPr lang="en-US" sz="2400" dirty="0"/>
              <a:t> Māori [Method + Theory in Praxis]</a:t>
            </a:r>
          </a:p>
        </p:txBody>
      </p:sp>
      <p:sp>
        <p:nvSpPr>
          <p:cNvPr id="3" name="Content Placeholder 2"/>
          <p:cNvSpPr>
            <a:spLocks noGrp="1"/>
          </p:cNvSpPr>
          <p:nvPr>
            <p:ph sz="half" idx="1"/>
          </p:nvPr>
        </p:nvSpPr>
        <p:spPr>
          <a:xfrm>
            <a:off x="0" y="1231568"/>
            <a:ext cx="4038600" cy="4718304"/>
          </a:xfrm>
        </p:spPr>
        <p:txBody>
          <a:bodyPr>
            <a:normAutofit fontScale="55000" lnSpcReduction="20000"/>
          </a:bodyPr>
          <a:lstStyle/>
          <a:p>
            <a:pPr marL="0" indent="0">
              <a:buNone/>
            </a:pPr>
            <a:r>
              <a:rPr lang="en-US" dirty="0" smtClean="0"/>
              <a:t>INSTRUCTIONS: </a:t>
            </a:r>
          </a:p>
          <a:p>
            <a:pPr marL="514350" indent="-514350">
              <a:buFont typeface="+mj-lt"/>
              <a:buAutoNum type="arabicPeriod"/>
            </a:pPr>
            <a:r>
              <a:rPr lang="en-US" dirty="0" smtClean="0"/>
              <a:t>Write living story notes of your life in family, in relation to community, and if possible your connections to place, or moving from place to place</a:t>
            </a:r>
          </a:p>
          <a:p>
            <a:pPr marL="514350" indent="-514350">
              <a:buFont typeface="+mj-lt"/>
              <a:buAutoNum type="arabicPeriod"/>
            </a:pPr>
            <a:r>
              <a:rPr lang="en-US" dirty="0" smtClean="0"/>
              <a:t>Pick is small problem or obstacle in that family/community and make notes on transformative PRAXIS that you could do within your family/community/ecology</a:t>
            </a:r>
          </a:p>
          <a:p>
            <a:pPr marL="514350" indent="-514350">
              <a:buFont typeface="+mj-lt"/>
              <a:buAutoNum type="arabicPeriod"/>
            </a:pPr>
            <a:r>
              <a:rPr lang="en-US" sz="2900" b="1" dirty="0" smtClean="0"/>
              <a:t>Pair off and and share your living story TERSELY, what they other would know if they had been there, in the know about CONTEXT, SITUATION. See how your partner is able to ask you about the CONTEXT, and comes to UNDSTAND YOUR GROUND and your Story-Theory, and your PRAXIS</a:t>
            </a:r>
            <a:r>
              <a:rPr lang="en-US" dirty="0" smtClean="0"/>
              <a:t>. Be sure to follow the 5 I’s from Rosile (2016:96-7)</a:t>
            </a:r>
            <a:r>
              <a:rPr lang="en-US" dirty="0" smtClean="0">
                <a:sym typeface="Wingdings"/>
              </a:rPr>
              <a:t></a:t>
            </a:r>
            <a:endParaRPr lang="en-US" dirty="0"/>
          </a:p>
        </p:txBody>
      </p:sp>
      <p:sp>
        <p:nvSpPr>
          <p:cNvPr id="4" name="Content Placeholder 3"/>
          <p:cNvSpPr>
            <a:spLocks noGrp="1"/>
          </p:cNvSpPr>
          <p:nvPr>
            <p:ph sz="half" idx="2"/>
          </p:nvPr>
        </p:nvSpPr>
        <p:spPr>
          <a:xfrm>
            <a:off x="4038601" y="1234426"/>
            <a:ext cx="5003588" cy="4718304"/>
          </a:xfrm>
        </p:spPr>
        <p:txBody>
          <a:bodyPr>
            <a:normAutofit fontScale="55000" lnSpcReduction="20000"/>
          </a:bodyPr>
          <a:lstStyle/>
          <a:p>
            <a:r>
              <a:rPr lang="en-US" dirty="0" smtClean="0"/>
              <a:t>Kaupapa Māori, Friere's Pedagogy of the oppressed, and some Participative Action Research (PAR) put storytelling method/theory into PRAXIS of liberation from oppressions</a:t>
            </a:r>
          </a:p>
          <a:p>
            <a:endParaRPr lang="en-US" dirty="0" smtClean="0"/>
          </a:p>
          <a:p>
            <a:r>
              <a:rPr lang="en-US" b="1" i="1" dirty="0" smtClean="0"/>
              <a:t>PRAXIS means  THEORY+METHOD in ACTION</a:t>
            </a:r>
            <a:r>
              <a:rPr lang="en-US" dirty="0" smtClean="0"/>
              <a:t>, a transformational change/liberation from oppression, injustice, in order for family and/or community to bring about new way of Being-in-the-world together so LOOKS TWICE has lessons for the Elders and Parents to teach the young, growing up, so they don’t hunt alone, and destroy the herd the sustains the tribe.</a:t>
            </a:r>
          </a:p>
          <a:p>
            <a:pPr marL="0" indent="0">
              <a:buNone/>
            </a:pPr>
            <a:endParaRPr lang="en-US" dirty="0"/>
          </a:p>
        </p:txBody>
      </p:sp>
      <p:sp>
        <p:nvSpPr>
          <p:cNvPr id="5" name="Slide Number Placeholder 4"/>
          <p:cNvSpPr>
            <a:spLocks noGrp="1"/>
          </p:cNvSpPr>
          <p:nvPr>
            <p:ph type="sldNum" sz="quarter" idx="12"/>
          </p:nvPr>
        </p:nvSpPr>
        <p:spPr/>
        <p:txBody>
          <a:bodyPr/>
          <a:lstStyle/>
          <a:p>
            <a:fld id="{D12AA694-00EB-4F4B-AABB-6F50FB178914}" type="slidenum">
              <a:rPr lang="en-US" smtClean="0"/>
              <a:t>9</a:t>
            </a:fld>
            <a:endParaRPr lang="en-US"/>
          </a:p>
        </p:txBody>
      </p:sp>
      <p:sp>
        <p:nvSpPr>
          <p:cNvPr id="6" name="Rectangle 5"/>
          <p:cNvSpPr/>
          <p:nvPr/>
        </p:nvSpPr>
        <p:spPr>
          <a:xfrm>
            <a:off x="4038600" y="3948441"/>
            <a:ext cx="4497367" cy="2677656"/>
          </a:xfrm>
          <a:prstGeom prst="rect">
            <a:avLst/>
          </a:prstGeom>
        </p:spPr>
        <p:txBody>
          <a:bodyPr wrap="square">
            <a:spAutoFit/>
          </a:bodyPr>
          <a:lstStyle/>
          <a:p>
            <a:r>
              <a:rPr lang="en-US" sz="1400" dirty="0"/>
              <a:t>1.INDIRECT  Give a ‘story-stem’ and ask partner to complete the story, what do you imagine happened next?</a:t>
            </a:r>
          </a:p>
          <a:p>
            <a:r>
              <a:rPr lang="en-US" sz="1400" dirty="0"/>
              <a:t>2. INCLUSIVE </a:t>
            </a:r>
            <a:r>
              <a:rPr lang="mr-IN" sz="1400" dirty="0"/>
              <a:t>–</a:t>
            </a:r>
            <a:r>
              <a:rPr lang="en-US" sz="1400" dirty="0"/>
              <a:t> Include non-human characters in your story They send meta message about Natural world</a:t>
            </a:r>
          </a:p>
          <a:p>
            <a:r>
              <a:rPr lang="en-US" sz="1400" dirty="0"/>
              <a:t>3. INCOMPLE </a:t>
            </a:r>
            <a:r>
              <a:rPr lang="mr-IN" sz="1400" dirty="0"/>
              <a:t>–</a:t>
            </a:r>
            <a:r>
              <a:rPr lang="en-US" sz="1400" dirty="0"/>
              <a:t> Tell it terse so the partner fills in the blanks with taken-for-granted assumptions</a:t>
            </a:r>
          </a:p>
          <a:p>
            <a:r>
              <a:rPr lang="en-US" sz="1400" dirty="0"/>
              <a:t>4. IN CONTEXT </a:t>
            </a:r>
            <a:r>
              <a:rPr lang="mr-IN" sz="1400" dirty="0"/>
              <a:t>–</a:t>
            </a:r>
            <a:r>
              <a:rPr lang="en-US" sz="1400" dirty="0"/>
              <a:t> Partner needs to explore the context of the story to discover learning principles/lessons</a:t>
            </a:r>
          </a:p>
          <a:p>
            <a:r>
              <a:rPr lang="en-US" sz="1400" dirty="0"/>
              <a:t>5. INQUIRING </a:t>
            </a:r>
            <a:r>
              <a:rPr lang="mr-IN" sz="1400" dirty="0"/>
              <a:t>–</a:t>
            </a:r>
            <a:r>
              <a:rPr lang="en-US" sz="1400" dirty="0"/>
              <a:t> Story-teller, ask partner ‘what is the moral of this story’ rather than just telling it. </a:t>
            </a:r>
          </a:p>
        </p:txBody>
      </p:sp>
    </p:spTree>
    <p:extLst>
      <p:ext uri="{BB962C8B-B14F-4D97-AF65-F5344CB8AC3E}">
        <p14:creationId xmlns:p14="http://schemas.microsoft.com/office/powerpoint/2010/main" val="60140790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185</TotalTime>
  <Words>1355</Words>
  <Application>Microsoft Macintosh PowerPoint</Application>
  <PresentationFormat>On-screen Show (4:3)</PresentationFormat>
  <Paragraphs>85</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IWOK – Indigenous Ways of Knowing in Living Story Webs of Leadership &amp; Society</vt:lpstr>
      <vt:lpstr>IWOK – Indigenous Ways of Knowing in Living Story Webs of Relations to Family, Community, &amp; Earth</vt:lpstr>
      <vt:lpstr>Living Story is Reflexivity Webwork</vt:lpstr>
      <vt:lpstr>LIVING STORY IS MULTIPLICITY OF VOICES</vt:lpstr>
      <vt:lpstr>Qualitative-Multiplicity of our Living Stories</vt:lpstr>
      <vt:lpstr>Living Story Example before you begin</vt:lpstr>
      <vt:lpstr>What was he supposed to be looking at?</vt:lpstr>
      <vt:lpstr>Indigenous Ways of Knowing (IWOK) Living Story Web Paradigm  Kaupapa Māori [Method + Theory in Praxis]</vt:lpstr>
      <vt:lpstr>EXERCISE 3: Indigenous Ways of Knowing (IWOK) Living Story Web Paradigm  Kaupapa Māori [Method + Theory in Praxis]</vt:lpstr>
      <vt:lpstr>Debrief Living Story Conversations</vt:lpstr>
      <vt:lpstr>Antenarrative Process Paradigm is Betwixt &amp; Between IWOK Living Story Webs &amp; WWOK Dominant Narrative-Counternarrative</vt:lpstr>
    </vt:vector>
  </TitlesOfParts>
  <Company>NMSU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IWOK – Indigenous Ways of Knowing in Living Story Webs of Leadership &amp; Society</dc:title>
  <dc:creator>David Boje</dc:creator>
  <cp:lastModifiedBy>David Boje</cp:lastModifiedBy>
  <cp:revision>2</cp:revision>
  <dcterms:created xsi:type="dcterms:W3CDTF">2018-06-23T13:05:49Z</dcterms:created>
  <dcterms:modified xsi:type="dcterms:W3CDTF">2018-06-23T16:11:36Z</dcterms:modified>
</cp:coreProperties>
</file>